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340" r:id="rId2"/>
    <p:sldId id="318" r:id="rId3"/>
    <p:sldId id="319" r:id="rId4"/>
    <p:sldId id="362" r:id="rId5"/>
    <p:sldId id="317" r:id="rId6"/>
    <p:sldId id="315" r:id="rId7"/>
    <p:sldId id="314" r:id="rId8"/>
    <p:sldId id="316" r:id="rId9"/>
    <p:sldId id="311" r:id="rId10"/>
    <p:sldId id="312" r:id="rId11"/>
    <p:sldId id="342" r:id="rId12"/>
    <p:sldId id="343" r:id="rId13"/>
    <p:sldId id="344" r:id="rId14"/>
    <p:sldId id="345" r:id="rId15"/>
    <p:sldId id="346" r:id="rId16"/>
    <p:sldId id="349" r:id="rId17"/>
    <p:sldId id="348" r:id="rId18"/>
    <p:sldId id="350" r:id="rId19"/>
    <p:sldId id="351" r:id="rId20"/>
    <p:sldId id="352" r:id="rId21"/>
    <p:sldId id="353" r:id="rId22"/>
    <p:sldId id="354" r:id="rId23"/>
    <p:sldId id="356" r:id="rId24"/>
    <p:sldId id="357" r:id="rId25"/>
    <p:sldId id="358" r:id="rId26"/>
    <p:sldId id="359" r:id="rId27"/>
    <p:sldId id="360" r:id="rId28"/>
    <p:sldId id="361" r:id="rId29"/>
    <p:sldId id="338" r:id="rId30"/>
    <p:sldId id="328" r:id="rId31"/>
    <p:sldId id="300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00"/>
    <a:srgbClr val="FFA600"/>
    <a:srgbClr val="FF8E00"/>
    <a:srgbClr val="00BC50"/>
    <a:srgbClr val="00BE50"/>
    <a:srgbClr val="00A250"/>
    <a:srgbClr val="0068FF"/>
    <a:srgbClr val="006EFF"/>
    <a:srgbClr val="0064FA"/>
    <a:srgbClr val="FF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3"/>
    <p:restoredTop sz="91096"/>
  </p:normalViewPr>
  <p:slideViewPr>
    <p:cSldViewPr snapToGrid="0" snapToObjects="1" showGuides="1">
      <p:cViewPr varScale="1">
        <p:scale>
          <a:sx n="115" d="100"/>
          <a:sy n="115" d="100"/>
        </p:scale>
        <p:origin x="1160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689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20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05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119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5808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913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27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9317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9917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8146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710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Inhalte mit Linien werden animiert</a:t>
            </a:r>
          </a:p>
          <a:p>
            <a:r>
              <a:rPr lang="de-DE" dirty="0"/>
              <a:t>Inhalt ohne Linien bleibt statisch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3079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813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0384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074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0859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192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587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Studenten haben Animation im Raum A113 gelernt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2093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5820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64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75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132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939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769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049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Haupteffekt des Lernens für Realismus</a:t>
            </a:r>
          </a:p>
          <a:p>
            <a:endParaRPr lang="de-DE" dirty="0"/>
          </a:p>
          <a:p>
            <a:r>
              <a:rPr lang="de-DE" dirty="0"/>
              <a:t>Generell höherer kognitiver Load bei unterer Grafik</a:t>
            </a:r>
          </a:p>
          <a:p>
            <a:r>
              <a:rPr lang="de-DE" dirty="0"/>
              <a:t>Linke Abbildung (</a:t>
            </a:r>
            <a:r>
              <a:rPr lang="de-DE" dirty="0" err="1"/>
              <a:t>Quesrschnitt</a:t>
            </a:r>
            <a:r>
              <a:rPr lang="de-DE" dirty="0"/>
              <a:t> des Knies) wohl zu ungewöhnlich, weshalb es höheren kognitiven Load verursacht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605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216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17.06.21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zLzdOKW22AQ?feature=oembed" TargetMode="Externa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168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83A6AD9-33DC-AB47-9966-7617E5AB3D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dirty="0"/>
              <a:t>Bessere Gedächtnis-leistung für realistische Grafiken.</a:t>
            </a:r>
          </a:p>
          <a:p>
            <a:pPr>
              <a:lnSpc>
                <a:spcPct val="150000"/>
              </a:lnSpc>
            </a:pPr>
            <a:r>
              <a:rPr lang="de-CH" dirty="0"/>
              <a:t>Realismus lenkt Aufmerksamkeit, birgt aber Gefahr von kognitivem Load.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oder Linien?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218056" y="6374925"/>
            <a:ext cx="5755888" cy="365125"/>
          </a:xfrm>
        </p:spPr>
        <p:txBody>
          <a:bodyPr/>
          <a:lstStyle/>
          <a:p>
            <a:r>
              <a:rPr lang="de-CH" sz="900" dirty="0" err="1"/>
              <a:t>Skulmowski</a:t>
            </a:r>
            <a:r>
              <a:rPr lang="de-CH" sz="900" dirty="0"/>
              <a:t>, A., &amp; Rey, G. D. (2020). The </a:t>
            </a:r>
            <a:r>
              <a:rPr lang="de-CH" sz="900" dirty="0" err="1"/>
              <a:t>realism</a:t>
            </a:r>
            <a:r>
              <a:rPr lang="de-CH" sz="900" dirty="0"/>
              <a:t> paradox: </a:t>
            </a:r>
            <a:r>
              <a:rPr lang="de-CH" sz="900" dirty="0" err="1"/>
              <a:t>Realism</a:t>
            </a:r>
            <a:r>
              <a:rPr lang="de-CH" sz="900" dirty="0"/>
              <a:t> </a:t>
            </a:r>
            <a:r>
              <a:rPr lang="de-CH" sz="900" dirty="0" err="1"/>
              <a:t>can</a:t>
            </a:r>
            <a:r>
              <a:rPr lang="de-CH" sz="900" dirty="0"/>
              <a:t> </a:t>
            </a:r>
            <a:r>
              <a:rPr lang="de-CH" sz="900" dirty="0" err="1"/>
              <a:t>act</a:t>
            </a:r>
            <a:r>
              <a:rPr lang="de-CH" sz="900" dirty="0"/>
              <a:t> </a:t>
            </a:r>
            <a:r>
              <a:rPr lang="de-CH" sz="900" dirty="0" err="1"/>
              <a:t>as</a:t>
            </a:r>
            <a:r>
              <a:rPr lang="de-CH" sz="900" dirty="0"/>
              <a:t> a form </a:t>
            </a:r>
            <a:r>
              <a:rPr lang="de-CH" sz="900" dirty="0" err="1"/>
              <a:t>of</a:t>
            </a:r>
            <a:r>
              <a:rPr lang="de-CH" sz="900" dirty="0"/>
              <a:t> </a:t>
            </a:r>
            <a:r>
              <a:rPr lang="de-CH" sz="900" dirty="0" err="1"/>
              <a:t>signaling</a:t>
            </a:r>
            <a:r>
              <a:rPr lang="de-CH" sz="900" dirty="0"/>
              <a:t> </a:t>
            </a:r>
            <a:r>
              <a:rPr lang="de-CH" sz="900" dirty="0" err="1"/>
              <a:t>despite</a:t>
            </a:r>
            <a:r>
              <a:rPr lang="de-CH" sz="900" dirty="0"/>
              <a:t> </a:t>
            </a:r>
            <a:r>
              <a:rPr lang="de-CH" sz="900" dirty="0" err="1"/>
              <a:t>being</a:t>
            </a:r>
            <a:r>
              <a:rPr lang="de-CH" sz="900" dirty="0"/>
              <a:t> </a:t>
            </a:r>
            <a:r>
              <a:rPr lang="de-CH" sz="900" dirty="0" err="1"/>
              <a:t>associated</a:t>
            </a:r>
            <a:r>
              <a:rPr lang="de-CH" sz="900" dirty="0"/>
              <a:t> </a:t>
            </a:r>
            <a:r>
              <a:rPr lang="de-CH" sz="900" dirty="0" err="1"/>
              <a:t>with</a:t>
            </a:r>
            <a:r>
              <a:rPr lang="de-CH" sz="900" dirty="0"/>
              <a:t> </a:t>
            </a:r>
            <a:r>
              <a:rPr lang="de-CH" sz="900" dirty="0" err="1"/>
              <a:t>cognitive</a:t>
            </a:r>
            <a:r>
              <a:rPr lang="de-CH" sz="900" dirty="0"/>
              <a:t> </a:t>
            </a:r>
            <a:r>
              <a:rPr lang="de-CH" sz="900" dirty="0" err="1"/>
              <a:t>load</a:t>
            </a:r>
            <a:r>
              <a:rPr lang="de-CH" sz="900" dirty="0"/>
              <a:t>. </a:t>
            </a:r>
            <a:r>
              <a:rPr lang="de-CH" sz="900" i="1" dirty="0"/>
              <a:t>Human </a:t>
            </a:r>
            <a:r>
              <a:rPr lang="de-CH" sz="900" i="1" dirty="0" err="1"/>
              <a:t>Behavior</a:t>
            </a:r>
            <a:r>
              <a:rPr lang="de-CH" sz="900" i="1" dirty="0"/>
              <a:t> </a:t>
            </a:r>
            <a:r>
              <a:rPr lang="de-CH" sz="900" i="1" dirty="0" err="1"/>
              <a:t>and</a:t>
            </a:r>
            <a:r>
              <a:rPr lang="de-CH" sz="900" i="1" dirty="0"/>
              <a:t> Emerging Technologies</a:t>
            </a:r>
            <a:r>
              <a:rPr lang="de-CH" sz="900" dirty="0"/>
              <a:t>, </a:t>
            </a:r>
            <a:r>
              <a:rPr lang="de-CH" sz="900" i="1" dirty="0"/>
              <a:t>2</a:t>
            </a:r>
            <a:r>
              <a:rPr lang="de-CH" sz="900" dirty="0"/>
              <a:t>(3), 251-258.</a:t>
            </a:r>
            <a:endParaRPr lang="de-DE" sz="9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25" name="Picture 1" descr="page4image36640448">
            <a:extLst>
              <a:ext uri="{FF2B5EF4-FFF2-40B4-BE49-F238E27FC236}">
                <a16:creationId xmlns:a16="http://schemas.microsoft.com/office/drawing/2014/main" id="{593B83AA-7CBB-0E43-977C-5E3A7051D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06590" y="1396114"/>
            <a:ext cx="4347210" cy="240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page4image36640448">
            <a:extLst>
              <a:ext uri="{FF2B5EF4-FFF2-40B4-BE49-F238E27FC236}">
                <a16:creationId xmlns:a16="http://schemas.microsoft.com/office/drawing/2014/main" id="{CC66C26F-57E8-574C-95E9-0286B5D9A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06591" y="3853003"/>
            <a:ext cx="4347210" cy="240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151B29F0-8339-6E4B-B925-23C1BC9FC7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169" y="52794"/>
            <a:ext cx="3598878" cy="331617"/>
          </a:xfrm>
        </p:spPr>
        <p:txBody>
          <a:bodyPr/>
          <a:lstStyle/>
          <a:p>
            <a:r>
              <a:rPr lang="de-DE" dirty="0"/>
              <a:t>1. Linien</a:t>
            </a:r>
          </a:p>
        </p:txBody>
      </p:sp>
    </p:spTree>
    <p:extLst>
      <p:ext uri="{BB962C8B-B14F-4D97-AF65-F5344CB8AC3E}">
        <p14:creationId xmlns:p14="http://schemas.microsoft.com/office/powerpoint/2010/main" val="2220231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82857EC-E94D-2B41-BA9D-819BD8A704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e-DE" sz="5400" dirty="0"/>
              <a:t>2. Linien in Blender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8982DE-E3E1-FB46-A5A2-7A44224A5F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35AF0E-B882-DD48-8CEE-CE79D5DAA0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679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88C7E-4A06-B84D-893A-693911D4F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59F20C-2D0E-7A4C-9E81-B19D7CD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Linien mit Freestyle erstellen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B75021-350F-2945-B6F0-8D02FA686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2AD444-D44B-9B4D-B1AC-EFBF00178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5257800" cy="47252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CH" dirty="0"/>
              <a:t>In den Render-Properties die Einstellung «</a:t>
            </a:r>
            <a:r>
              <a:rPr lang="de-CH" i="1" dirty="0"/>
              <a:t>Freestyle</a:t>
            </a:r>
            <a:r>
              <a:rPr lang="de-CH" dirty="0"/>
              <a:t>» aktivieren</a:t>
            </a:r>
          </a:p>
          <a:p>
            <a:pPr>
              <a:lnSpc>
                <a:spcPct val="150000"/>
              </a:lnSpc>
            </a:pPr>
            <a:r>
              <a:rPr lang="de-CH" dirty="0"/>
              <a:t>Nach dem Rendern werden automatisch Linien erstellt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BFE0DB-ABF5-824C-87B3-BDA5F4389E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941" y="1451728"/>
            <a:ext cx="4734859" cy="2948822"/>
          </a:xfrm>
          <a:prstGeom prst="rect">
            <a:avLst/>
          </a:prstGeom>
        </p:spPr>
      </p:pic>
      <p:sp>
        <p:nvSpPr>
          <p:cNvPr id="10" name="Ring 9">
            <a:extLst>
              <a:ext uri="{FF2B5EF4-FFF2-40B4-BE49-F238E27FC236}">
                <a16:creationId xmlns:a16="http://schemas.microsoft.com/office/drawing/2014/main" id="{447EEDED-4EC9-2F44-920B-6D50A3B060FC}"/>
              </a:ext>
            </a:extLst>
          </p:cNvPr>
          <p:cNvSpPr/>
          <p:nvPr/>
        </p:nvSpPr>
        <p:spPr>
          <a:xfrm>
            <a:off x="6516071" y="2320290"/>
            <a:ext cx="616249" cy="571500"/>
          </a:xfrm>
          <a:prstGeom prst="donut">
            <a:avLst>
              <a:gd name="adj" fmla="val 12951"/>
            </a:avLst>
          </a:prstGeom>
          <a:solidFill>
            <a:srgbClr val="FF1D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Ring 10">
            <a:extLst>
              <a:ext uri="{FF2B5EF4-FFF2-40B4-BE49-F238E27FC236}">
                <a16:creationId xmlns:a16="http://schemas.microsoft.com/office/drawing/2014/main" id="{1D217099-4206-DE46-A811-F81BE611F85B}"/>
              </a:ext>
            </a:extLst>
          </p:cNvPr>
          <p:cNvSpPr/>
          <p:nvPr/>
        </p:nvSpPr>
        <p:spPr>
          <a:xfrm>
            <a:off x="6721811" y="2740343"/>
            <a:ext cx="4734859" cy="1660207"/>
          </a:xfrm>
          <a:prstGeom prst="donut">
            <a:avLst>
              <a:gd name="adj" fmla="val 6936"/>
            </a:avLst>
          </a:prstGeom>
          <a:solidFill>
            <a:srgbClr val="FF1D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Datumsplatzhalter 2">
            <a:extLst>
              <a:ext uri="{FF2B5EF4-FFF2-40B4-BE49-F238E27FC236}">
                <a16:creationId xmlns:a16="http://schemas.microsoft.com/office/drawing/2014/main" id="{F0CAF9B8-02A0-0E4A-98D4-812B931229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21.12.21</a:t>
            </a:r>
          </a:p>
        </p:txBody>
      </p:sp>
    </p:spTree>
    <p:extLst>
      <p:ext uri="{BB962C8B-B14F-4D97-AF65-F5344CB8AC3E}">
        <p14:creationId xmlns:p14="http://schemas.microsoft.com/office/powerpoint/2010/main" val="245401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88C7E-4A06-B84D-893A-693911D4F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59F20C-2D0E-7A4C-9E81-B19D7CD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Beispieldatei </a:t>
            </a:r>
            <a:r>
              <a:rPr lang="de-CH" dirty="0"/>
              <a:t>«</a:t>
            </a:r>
            <a:r>
              <a:rPr lang="de-DE" i="1" dirty="0"/>
              <a:t>Freestyle</a:t>
            </a:r>
            <a:r>
              <a:rPr lang="de-CH" dirty="0"/>
              <a:t>»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B75021-350F-2945-B6F0-8D02FA686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A085835-644C-5244-A899-172907570E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650" y="1253766"/>
            <a:ext cx="9062977" cy="5097925"/>
          </a:xfrm>
          <a:prstGeom prst="rect">
            <a:avLst/>
          </a:prstGeom>
        </p:spPr>
      </p:pic>
      <p:sp>
        <p:nvSpPr>
          <p:cNvPr id="16" name="Datumsplatzhalter 2">
            <a:extLst>
              <a:ext uri="{FF2B5EF4-FFF2-40B4-BE49-F238E27FC236}">
                <a16:creationId xmlns:a16="http://schemas.microsoft.com/office/drawing/2014/main" id="{17CD7FDE-E59B-7E46-85EC-0C5B8B0355F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21.12.21</a:t>
            </a:r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406A6C52-DCAC-9C42-83E6-89C99C006A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107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Tisch enthält.&#10;&#10;Automatisch generierte Beschreibung">
            <a:extLst>
              <a:ext uri="{FF2B5EF4-FFF2-40B4-BE49-F238E27FC236}">
                <a16:creationId xmlns:a16="http://schemas.microsoft.com/office/drawing/2014/main" id="{AFEE0298-2FE4-0242-9331-A8E2F2C58B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649" y="1253766"/>
            <a:ext cx="9062977" cy="509792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88C7E-4A06-B84D-893A-693911D4F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59F20C-2D0E-7A4C-9E81-B19D7CD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Beispieldatei </a:t>
            </a:r>
            <a:r>
              <a:rPr lang="de-CH" dirty="0"/>
              <a:t>«</a:t>
            </a:r>
            <a:r>
              <a:rPr lang="de-DE" i="1" dirty="0"/>
              <a:t>Freestyle</a:t>
            </a:r>
            <a:r>
              <a:rPr lang="de-CH" dirty="0"/>
              <a:t>»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B75021-350F-2945-B6F0-8D02FA686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80A8D231-5495-254B-9923-61D4CB43DF8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21.12.21</a:t>
            </a:r>
          </a:p>
        </p:txBody>
      </p:sp>
    </p:spTree>
    <p:extLst>
      <p:ext uri="{BB962C8B-B14F-4D97-AF65-F5344CB8AC3E}">
        <p14:creationId xmlns:p14="http://schemas.microsoft.com/office/powerpoint/2010/main" val="362676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88C7E-4A06-B84D-893A-693911D4F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59F20C-2D0E-7A4C-9E81-B19D7CD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Beispieldatei </a:t>
            </a:r>
            <a:r>
              <a:rPr lang="de-CH" dirty="0"/>
              <a:t>«</a:t>
            </a:r>
            <a:r>
              <a:rPr lang="de-DE" i="1" dirty="0"/>
              <a:t>Freestyle</a:t>
            </a:r>
            <a:r>
              <a:rPr lang="de-CH" dirty="0"/>
              <a:t>»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B75021-350F-2945-B6F0-8D02FA686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A085835-644C-5244-A899-172907570E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4" y="1840376"/>
            <a:ext cx="5921241" cy="3330698"/>
          </a:xfrm>
          <a:prstGeom prst="rect">
            <a:avLst/>
          </a:prstGeom>
        </p:spPr>
      </p:pic>
      <p:sp>
        <p:nvSpPr>
          <p:cNvPr id="16" name="Datumsplatzhalter 2">
            <a:extLst>
              <a:ext uri="{FF2B5EF4-FFF2-40B4-BE49-F238E27FC236}">
                <a16:creationId xmlns:a16="http://schemas.microsoft.com/office/drawing/2014/main" id="{17CD7FDE-E59B-7E46-85EC-0C5B8B0355F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21.12.21</a:t>
            </a:r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406A6C52-DCAC-9C42-83E6-89C99C006A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8" name="Grafik 7" descr="Ein Bild, das Text, Tisch enthält.&#10;&#10;Automatisch generierte Beschreibung">
            <a:extLst>
              <a:ext uri="{FF2B5EF4-FFF2-40B4-BE49-F238E27FC236}">
                <a16:creationId xmlns:a16="http://schemas.microsoft.com/office/drawing/2014/main" id="{42CA5516-D22E-4B48-B651-4C2F995476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846" y="1840376"/>
            <a:ext cx="5921241" cy="33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5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Monitor, silbern enthält.&#10;&#10;Automatisch generierte Beschreibung">
            <a:extLst>
              <a:ext uri="{FF2B5EF4-FFF2-40B4-BE49-F238E27FC236}">
                <a16:creationId xmlns:a16="http://schemas.microsoft.com/office/drawing/2014/main" id="{F49A45EA-AB9C-3248-912E-C604743E0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1250370"/>
            <a:ext cx="5524982" cy="510598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88C7E-4A06-B84D-893A-693911D4F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59F20C-2D0E-7A4C-9E81-B19D7CD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Beispieldatei </a:t>
            </a:r>
            <a:r>
              <a:rPr lang="de-CH" sz="3200" dirty="0"/>
              <a:t>«</a:t>
            </a:r>
            <a:r>
              <a:rPr lang="de-DE" sz="3200" i="1" dirty="0"/>
              <a:t>Freestyle</a:t>
            </a:r>
            <a:r>
              <a:rPr lang="de-CH" sz="3200" dirty="0"/>
              <a:t>»</a:t>
            </a:r>
            <a:r>
              <a:rPr lang="de-DE" sz="3200" dirty="0"/>
              <a:t> (Szene </a:t>
            </a:r>
            <a:r>
              <a:rPr lang="de-CH" sz="3200" dirty="0"/>
              <a:t>«</a:t>
            </a:r>
            <a:r>
              <a:rPr lang="de-DE" sz="3200" i="1" dirty="0"/>
              <a:t>2_Freestyle</a:t>
            </a:r>
            <a:r>
              <a:rPr lang="de-CH" sz="3200" dirty="0"/>
              <a:t>»</a:t>
            </a:r>
            <a:r>
              <a:rPr lang="de-DE" sz="3200" dirty="0"/>
              <a:t>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B75021-350F-2945-B6F0-8D02FA686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2AD444-D44B-9B4D-B1AC-EFBF00178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5257800" cy="47252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In den View-Layer-Properties können unterschiedliche Linien-Sets definiert werden.</a:t>
            </a:r>
          </a:p>
          <a:p>
            <a:pPr>
              <a:lnSpc>
                <a:spcPct val="150000"/>
              </a:lnSpc>
            </a:pPr>
            <a:r>
              <a:rPr lang="de-DE" dirty="0"/>
              <a:t>Für jedes Linienset kann ausgewählt werden, auf welche Dinge in der Szene es angewendet werden soll.</a:t>
            </a:r>
          </a:p>
        </p:txBody>
      </p:sp>
      <p:sp>
        <p:nvSpPr>
          <p:cNvPr id="10" name="Ring 9">
            <a:extLst>
              <a:ext uri="{FF2B5EF4-FFF2-40B4-BE49-F238E27FC236}">
                <a16:creationId xmlns:a16="http://schemas.microsoft.com/office/drawing/2014/main" id="{447EEDED-4EC9-2F44-920B-6D50A3B060FC}"/>
              </a:ext>
            </a:extLst>
          </p:cNvPr>
          <p:cNvSpPr/>
          <p:nvPr/>
        </p:nvSpPr>
        <p:spPr>
          <a:xfrm>
            <a:off x="6552339" y="2512721"/>
            <a:ext cx="616249" cy="571500"/>
          </a:xfrm>
          <a:prstGeom prst="donut">
            <a:avLst>
              <a:gd name="adj" fmla="val 12951"/>
            </a:avLst>
          </a:prstGeom>
          <a:solidFill>
            <a:srgbClr val="FF1D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>
            <a:extLst>
              <a:ext uri="{FF2B5EF4-FFF2-40B4-BE49-F238E27FC236}">
                <a16:creationId xmlns:a16="http://schemas.microsoft.com/office/drawing/2014/main" id="{EEE0946B-0427-704D-9657-06C580EEF3C8}"/>
              </a:ext>
            </a:extLst>
          </p:cNvPr>
          <p:cNvSpPr/>
          <p:nvPr/>
        </p:nvSpPr>
        <p:spPr>
          <a:xfrm>
            <a:off x="7064416" y="1573725"/>
            <a:ext cx="5127584" cy="2801505"/>
          </a:xfrm>
          <a:prstGeom prst="frame">
            <a:avLst>
              <a:gd name="adj1" fmla="val 2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Rahmen 11">
            <a:extLst>
              <a:ext uri="{FF2B5EF4-FFF2-40B4-BE49-F238E27FC236}">
                <a16:creationId xmlns:a16="http://schemas.microsoft.com/office/drawing/2014/main" id="{6929DECA-0EEB-9848-933D-D45F660A35F3}"/>
              </a:ext>
            </a:extLst>
          </p:cNvPr>
          <p:cNvSpPr/>
          <p:nvPr/>
        </p:nvSpPr>
        <p:spPr>
          <a:xfrm>
            <a:off x="7064416" y="4375231"/>
            <a:ext cx="5127584" cy="1981120"/>
          </a:xfrm>
          <a:prstGeom prst="frame">
            <a:avLst>
              <a:gd name="adj1" fmla="val 2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0652A25-57AE-6B46-80A9-65CFF7D17E92}"/>
              </a:ext>
            </a:extLst>
          </p:cNvPr>
          <p:cNvCxnSpPr>
            <a:cxnSpLocks/>
          </p:cNvCxnSpPr>
          <p:nvPr/>
        </p:nvCxnSpPr>
        <p:spPr>
          <a:xfrm>
            <a:off x="5490259" y="2396974"/>
            <a:ext cx="18712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01251B-8E80-AB47-982E-C6ED33C10AEB}"/>
              </a:ext>
            </a:extLst>
          </p:cNvPr>
          <p:cNvCxnSpPr>
            <a:cxnSpLocks/>
          </p:cNvCxnSpPr>
          <p:nvPr/>
        </p:nvCxnSpPr>
        <p:spPr>
          <a:xfrm>
            <a:off x="5490259" y="4632817"/>
            <a:ext cx="18712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EC952CDA-EDDC-2E48-8F9E-0C30BEE7C94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21.12.21</a:t>
            </a:r>
          </a:p>
        </p:txBody>
      </p:sp>
    </p:spTree>
    <p:extLst>
      <p:ext uri="{BB962C8B-B14F-4D97-AF65-F5344CB8AC3E}">
        <p14:creationId xmlns:p14="http://schemas.microsoft.com/office/powerpoint/2010/main" val="92161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88C7E-4A06-B84D-893A-693911D4F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59F20C-2D0E-7A4C-9E81-B19D7CD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Beispieldatei </a:t>
            </a:r>
            <a:r>
              <a:rPr lang="de-CH" sz="3200" dirty="0"/>
              <a:t>« </a:t>
            </a:r>
            <a:r>
              <a:rPr lang="de-DE" sz="3200" dirty="0"/>
              <a:t>Freestyle</a:t>
            </a:r>
            <a:r>
              <a:rPr lang="de-CH" sz="3200" dirty="0"/>
              <a:t>»</a:t>
            </a:r>
            <a:r>
              <a:rPr lang="de-DE" sz="3200" dirty="0"/>
              <a:t> (Szene </a:t>
            </a:r>
            <a:r>
              <a:rPr lang="de-CH" sz="3200" dirty="0"/>
              <a:t>« </a:t>
            </a:r>
            <a:r>
              <a:rPr lang="de-DE" sz="3200" dirty="0"/>
              <a:t>2_Freestyle</a:t>
            </a:r>
            <a:r>
              <a:rPr lang="de-CH" sz="3200" dirty="0"/>
              <a:t>»</a:t>
            </a:r>
            <a:r>
              <a:rPr lang="de-DE" sz="3200" dirty="0"/>
              <a:t>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B75021-350F-2945-B6F0-8D02FA686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2AD444-D44B-9B4D-B1AC-EFBF00178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8"/>
            <a:ext cx="7067310" cy="47252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Pro Line-Set können weitere Einstellungen (Farbe, Alpha, Dicke, Anpassungen zu Geometrie und Textur) vorgenommen werden.</a:t>
            </a:r>
          </a:p>
          <a:p>
            <a:pPr>
              <a:lnSpc>
                <a:spcPct val="150000"/>
              </a:lnSpc>
            </a:pPr>
            <a:r>
              <a:rPr lang="de-DE" dirty="0"/>
              <a:t>Modifiers können hinzugefügt werden (z.B. </a:t>
            </a:r>
            <a:r>
              <a:rPr lang="de-DE" dirty="0" err="1"/>
              <a:t>Calligraphy</a:t>
            </a:r>
            <a:r>
              <a:rPr lang="de-DE" dirty="0"/>
              <a:t>-Modifier)</a:t>
            </a: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EC952CDA-EDDC-2E48-8F9E-0C30BEE7C94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21.12.21</a:t>
            </a:r>
          </a:p>
        </p:txBody>
      </p:sp>
      <p:pic>
        <p:nvPicPr>
          <p:cNvPr id="19" name="Grafik 18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BBA45536-131D-A946-9524-EC61FB15A0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2310" y="1263053"/>
            <a:ext cx="3419690" cy="51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8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88C7E-4A06-B84D-893A-693911D4F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59F20C-2D0E-7A4C-9E81-B19D7CD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Szene «</a:t>
            </a:r>
            <a:r>
              <a:rPr lang="de-CH" i="1" dirty="0"/>
              <a:t>2_Freestyle</a:t>
            </a:r>
            <a:r>
              <a:rPr lang="de-CH" dirty="0"/>
              <a:t>»: Weisse Linien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B75021-350F-2945-B6F0-8D02FA686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  <p:sp>
        <p:nvSpPr>
          <p:cNvPr id="16" name="Datumsplatzhalter 2">
            <a:extLst>
              <a:ext uri="{FF2B5EF4-FFF2-40B4-BE49-F238E27FC236}">
                <a16:creationId xmlns:a16="http://schemas.microsoft.com/office/drawing/2014/main" id="{17CD7FDE-E59B-7E46-85EC-0C5B8B0355F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21.12.21</a:t>
            </a:r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406A6C52-DCAC-9C42-83E6-89C99C006A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69E2803-E5F7-0C40-B795-762BF47265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650" y="1253766"/>
            <a:ext cx="9062978" cy="50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5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88C7E-4A06-B84D-893A-693911D4F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59F20C-2D0E-7A4C-9E81-B19D7CD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Szene </a:t>
            </a:r>
            <a:r>
              <a:rPr lang="de-CH" dirty="0"/>
              <a:t>«</a:t>
            </a:r>
            <a:r>
              <a:rPr lang="de-DE" i="1" dirty="0"/>
              <a:t>2_Freestyle</a:t>
            </a:r>
            <a:r>
              <a:rPr lang="de-CH" dirty="0"/>
              <a:t>»</a:t>
            </a:r>
            <a:r>
              <a:rPr lang="de-DE" dirty="0"/>
              <a:t>: Schwarze Linien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B75021-350F-2945-B6F0-8D02FA686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80A8D231-5495-254B-9923-61D4CB43DF8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21.12.21</a:t>
            </a:r>
          </a:p>
        </p:txBody>
      </p:sp>
      <p:pic>
        <p:nvPicPr>
          <p:cNvPr id="3" name="Grafik 2" descr="Ein Bild, das Text, Tisch, Konsolentisch enthält.&#10;&#10;Automatisch generierte Beschreibung">
            <a:extLst>
              <a:ext uri="{FF2B5EF4-FFF2-40B4-BE49-F238E27FC236}">
                <a16:creationId xmlns:a16="http://schemas.microsoft.com/office/drawing/2014/main" id="{A3C60CDF-6B38-C944-AB1B-8EE02549D2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649" y="1253766"/>
            <a:ext cx="9067120" cy="51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85753D9D-BF25-334C-98B0-C542380B25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3766"/>
            <a:ext cx="12192000" cy="5604234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wird hier animiert?</a:t>
            </a:r>
          </a:p>
        </p:txBody>
      </p:sp>
    </p:spTree>
    <p:extLst>
      <p:ext uri="{BB962C8B-B14F-4D97-AF65-F5344CB8AC3E}">
        <p14:creationId xmlns:p14="http://schemas.microsoft.com/office/powerpoint/2010/main" val="1872678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88C7E-4A06-B84D-893A-693911D4F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59F20C-2D0E-7A4C-9E81-B19D7CD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Szene </a:t>
            </a:r>
            <a:r>
              <a:rPr lang="de-CH" dirty="0"/>
              <a:t>«</a:t>
            </a:r>
            <a:r>
              <a:rPr lang="de-DE" i="1" dirty="0"/>
              <a:t>2_Freestyle</a:t>
            </a:r>
            <a:r>
              <a:rPr lang="de-CH" dirty="0"/>
              <a:t>»</a:t>
            </a:r>
            <a:r>
              <a:rPr lang="de-DE" dirty="0"/>
              <a:t>: Kombinierte Linien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B75021-350F-2945-B6F0-8D02FA686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80A8D231-5495-254B-9923-61D4CB43DF8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21.12.21</a:t>
            </a:r>
          </a:p>
        </p:txBody>
      </p:sp>
      <p:pic>
        <p:nvPicPr>
          <p:cNvPr id="3" name="Grafik 2" descr="Ein Bild, das Text, Möbel, Tisch, Konsolentisch enthält.&#10;&#10;Automatisch generierte Beschreibung">
            <a:extLst>
              <a:ext uri="{FF2B5EF4-FFF2-40B4-BE49-F238E27FC236}">
                <a16:creationId xmlns:a16="http://schemas.microsoft.com/office/drawing/2014/main" id="{EE5E7503-2111-484E-AAD0-D0722B499B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649" y="1253766"/>
            <a:ext cx="9062978" cy="50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3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94DBB16-628C-D04F-965D-ABF16C3DB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Freestyle-Linien werden nach dem Rendern erstellt</a:t>
            </a:r>
          </a:p>
          <a:p>
            <a:r>
              <a:rPr lang="de-DE" dirty="0"/>
              <a:t>Benötigt zusätzliche Berechnungszeit nach dem Rendern</a:t>
            </a:r>
          </a:p>
          <a:p>
            <a:endParaRPr lang="de-DE" dirty="0"/>
          </a:p>
          <a:p>
            <a:r>
              <a:rPr lang="de-DE" dirty="0"/>
              <a:t>Im 3D-Viewport-Editor werden keine Linien dargestellt</a:t>
            </a:r>
          </a:p>
          <a:p>
            <a:pPr lvl="1"/>
            <a:r>
              <a:rPr lang="de-DE" dirty="0"/>
              <a:t>Somit keine Vorschau der Linien möglich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Alternative…</a:t>
            </a:r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0BE644-781C-D646-AB3F-145CEDE9B9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D1B53E-EF56-B644-A2C1-2A665A87E2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6BF7E8-0431-DA40-BA84-26E67CDFE2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72DA4B-A3AA-2C47-99AF-61B76D74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Freestyle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7F9BDF-959A-7B45-9EB3-5AE9828E8C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</p:spTree>
    <p:extLst>
      <p:ext uri="{BB962C8B-B14F-4D97-AF65-F5344CB8AC3E}">
        <p14:creationId xmlns:p14="http://schemas.microsoft.com/office/powerpoint/2010/main" val="3780417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88C7E-4A06-B84D-893A-693911D4F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59F20C-2D0E-7A4C-9E81-B19D7CD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Linien als Teil des Objektes erstellen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B75021-350F-2945-B6F0-8D02FA686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80A8D231-5495-254B-9923-61D4CB43DF8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 dirty="0"/>
              <a:t>21.12.21</a:t>
            </a: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7BB22DE9-9E13-0E4C-A2FC-159B0DDAE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Eine Behelfslösung besteht darin, dass die Linien als Teil des Objektes erstellt werden.</a:t>
            </a:r>
          </a:p>
          <a:p>
            <a:pPr>
              <a:lnSpc>
                <a:spcPct val="150000"/>
              </a:lnSpc>
            </a:pPr>
            <a:r>
              <a:rPr lang="de-DE" dirty="0"/>
              <a:t>Vorteil: Anpassung der Linien in Echtzeit im 3D-Viewport-Editor</a:t>
            </a:r>
          </a:p>
        </p:txBody>
      </p:sp>
    </p:spTree>
    <p:extLst>
      <p:ext uri="{BB962C8B-B14F-4D97-AF65-F5344CB8AC3E}">
        <p14:creationId xmlns:p14="http://schemas.microsoft.com/office/powerpoint/2010/main" val="34571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7BB22DE9-9E13-0E4C-A2FC-159B0DDAEE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CH" sz="2400" dirty="0"/>
              <a:t>Zusätzliches Material für die Linien erstellen (z.B. Material mit schwarzer Farbe)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CH" sz="2400" dirty="0"/>
              <a:t>Bei diesem Material «</a:t>
            </a:r>
            <a:r>
              <a:rPr lang="de-CH" sz="2400" i="1" dirty="0" err="1"/>
              <a:t>Backface</a:t>
            </a:r>
            <a:r>
              <a:rPr lang="de-CH" sz="2400" i="1" dirty="0"/>
              <a:t> </a:t>
            </a:r>
            <a:r>
              <a:rPr lang="de-CH" sz="2400" i="1" dirty="0" err="1"/>
              <a:t>Culling</a:t>
            </a:r>
            <a:r>
              <a:rPr lang="de-CH" sz="2400" dirty="0"/>
              <a:t>» in den Material-Einstellungen aktivieren.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CH" sz="2400" dirty="0"/>
              <a:t>Objekt mit einem Solidify-Modifier versehen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CH" sz="2400" dirty="0"/>
              <a:t>Material-Index-im Solidify-Modifier anpassen (Entspricht dem </a:t>
            </a:r>
            <a:r>
              <a:rPr lang="de-CH" sz="2400" dirty="0" err="1"/>
              <a:t>n-ten</a:t>
            </a:r>
            <a:r>
              <a:rPr lang="de-CH" sz="2400" dirty="0"/>
              <a:t> Materialslot, in dem das Linien-Material liegt)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de-CH" sz="2400" dirty="0"/>
              <a:t>Normalen im Solidify-Modifier umkehren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59F20C-2D0E-7A4C-9E81-B19D7CDD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Linien als Teil des Objektes erstellen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B75021-350F-2945-B6F0-8D02FA686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Linien in Blender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D88C7E-4A06-B84D-893A-693911D4F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C911FF-B20B-3A45-9070-FECA8DBD8D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082" y="1253766"/>
            <a:ext cx="3555419" cy="1958857"/>
          </a:xfrm>
          <a:prstGeom prst="rect">
            <a:avLst/>
          </a:prstGeom>
        </p:spPr>
      </p:pic>
      <p:pic>
        <p:nvPicPr>
          <p:cNvPr id="10" name="Grafik 9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10C7BCFE-62C8-9B41-9217-E9D2F50948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128" y="3323199"/>
            <a:ext cx="2835373" cy="3534801"/>
          </a:xfrm>
          <a:prstGeom prst="rect">
            <a:avLst/>
          </a:prstGeom>
        </p:spPr>
      </p:pic>
      <p:sp>
        <p:nvSpPr>
          <p:cNvPr id="11" name="Ring 10">
            <a:extLst>
              <a:ext uri="{FF2B5EF4-FFF2-40B4-BE49-F238E27FC236}">
                <a16:creationId xmlns:a16="http://schemas.microsoft.com/office/drawing/2014/main" id="{AB46300E-4E9B-6240-A25A-1E231CAAB4BC}"/>
              </a:ext>
            </a:extLst>
          </p:cNvPr>
          <p:cNvSpPr/>
          <p:nvPr/>
        </p:nvSpPr>
        <p:spPr>
          <a:xfrm>
            <a:off x="8063666" y="1364342"/>
            <a:ext cx="1323402" cy="487506"/>
          </a:xfrm>
          <a:prstGeom prst="donut">
            <a:avLst>
              <a:gd name="adj" fmla="val 12951"/>
            </a:avLst>
          </a:prstGeom>
          <a:solidFill>
            <a:srgbClr val="FF1D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Ring 11">
            <a:extLst>
              <a:ext uri="{FF2B5EF4-FFF2-40B4-BE49-F238E27FC236}">
                <a16:creationId xmlns:a16="http://schemas.microsoft.com/office/drawing/2014/main" id="{7DE0A74D-A9B8-804C-96D7-EA8C997B3FBF}"/>
              </a:ext>
            </a:extLst>
          </p:cNvPr>
          <p:cNvSpPr/>
          <p:nvPr/>
        </p:nvSpPr>
        <p:spPr>
          <a:xfrm>
            <a:off x="8252750" y="5192716"/>
            <a:ext cx="671331" cy="418776"/>
          </a:xfrm>
          <a:prstGeom prst="donut">
            <a:avLst>
              <a:gd name="adj" fmla="val 12951"/>
            </a:avLst>
          </a:prstGeom>
          <a:solidFill>
            <a:srgbClr val="FF1D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ing 12">
            <a:extLst>
              <a:ext uri="{FF2B5EF4-FFF2-40B4-BE49-F238E27FC236}">
                <a16:creationId xmlns:a16="http://schemas.microsoft.com/office/drawing/2014/main" id="{0FBB55E6-4F2B-3140-A4D2-20FF1523C388}"/>
              </a:ext>
            </a:extLst>
          </p:cNvPr>
          <p:cNvSpPr/>
          <p:nvPr/>
        </p:nvSpPr>
        <p:spPr>
          <a:xfrm>
            <a:off x="7636501" y="5773680"/>
            <a:ext cx="2259853" cy="418776"/>
          </a:xfrm>
          <a:prstGeom prst="donut">
            <a:avLst>
              <a:gd name="adj" fmla="val 12951"/>
            </a:avLst>
          </a:prstGeom>
          <a:solidFill>
            <a:srgbClr val="FF1D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47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Grafik 1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B00E26E4-C643-1246-A58B-6E3E2614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5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478134-D081-6C40-910F-B25B31D039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9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D3C8C76-4613-4542-92F5-6E1293D18D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9" r="22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5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C35792-5208-BE4A-A5E5-A4DAF95A76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7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F4067E-309D-F746-B24F-93D0AA6E29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7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Inhaltliche Punkte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151B29F0-8339-6E4B-B925-23C1BC9FC7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Abschluss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7" name="Onlinemedien 1" descr="Darum muss die PS4 &amp; Xbox One sterben! 😮 Die Matrix Unreal Engine 5-Techdemo">
            <a:hlinkClick r:id="" action="ppaction://media"/>
            <a:extLst>
              <a:ext uri="{FF2B5EF4-FFF2-40B4-BE49-F238E27FC236}">
                <a16:creationId xmlns:a16="http://schemas.microsoft.com/office/drawing/2014/main" id="{85D32E95-AC29-5948-B0F2-63B407A4C8D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8804"/>
            <a:ext cx="12192000" cy="68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wird hier animiert?</a:t>
            </a:r>
          </a:p>
        </p:txBody>
      </p:sp>
      <p:pic>
        <p:nvPicPr>
          <p:cNvPr id="2" name="ducktales" descr="ducktales">
            <a:hlinkClick r:id="" action="ppaction://media"/>
            <a:extLst>
              <a:ext uri="{FF2B5EF4-FFF2-40B4-BE49-F238E27FC236}">
                <a16:creationId xmlns:a16="http://schemas.microsoft.com/office/drawing/2014/main" id="{6F8C2EB7-3CD8-BC4E-B918-F8FF471DFC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34" y="0"/>
            <a:ext cx="12200468" cy="68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6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82857EC-E94D-2B41-BA9D-819BD8A704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3. Abschluss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8982DE-E3E1-FB46-A5A2-7A44224A5F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 dirty="0"/>
              <a:t>									 Ausblick…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35AF0E-B882-DD48-8CEE-CE79D5DAA0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179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21.12.21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pic>
        <p:nvPicPr>
          <p:cNvPr id="10" name="Agent 327_ Operation Barbershop.mp4" descr="Agent 327_ Operation Barbershop.mp4">
            <a:hlinkClick r:id="" action="ppaction://media"/>
            <a:extLst>
              <a:ext uri="{FF2B5EF4-FFF2-40B4-BE49-F238E27FC236}">
                <a16:creationId xmlns:a16="http://schemas.microsoft.com/office/drawing/2014/main" id="{15901C49-3D60-6844-B9B8-906A9C75CC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50950"/>
            <a:ext cx="12192000" cy="51054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Agent 327: Operation </a:t>
            </a:r>
            <a:r>
              <a:rPr lang="de-CH" b="0" dirty="0" err="1"/>
              <a:t>Barbershop</a:t>
            </a:r>
            <a:endParaRPr lang="de-CH" b="0" dirty="0"/>
          </a:p>
        </p:txBody>
      </p:sp>
    </p:spTree>
    <p:extLst>
      <p:ext uri="{BB962C8B-B14F-4D97-AF65-F5344CB8AC3E}">
        <p14:creationId xmlns:p14="http://schemas.microsoft.com/office/powerpoint/2010/main" val="356905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4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AE96D-816F-961B-E7BD-984641F5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9513B9-CA20-C457-19DA-891CF9866D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Linien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355FB4-2451-53EC-CF36-C7FE781161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Linien in Blender hinzufügen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5FF877B-6C7C-907F-09C2-9E9B15569D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Abschluss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496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Linien in Cartoons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7B604926-2749-D24C-800D-847ED50375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169" y="52794"/>
            <a:ext cx="3598878" cy="331617"/>
          </a:xfrm>
        </p:spPr>
        <p:txBody>
          <a:bodyPr/>
          <a:lstStyle/>
          <a:p>
            <a:r>
              <a:rPr lang="de-DE" dirty="0"/>
              <a:t>1. Linien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C8AEBA9-6216-D64F-BAB9-2CDD53166C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579" y="1253766"/>
            <a:ext cx="9072841" cy="51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Linien in Cartoons</a:t>
            </a:r>
          </a:p>
        </p:txBody>
      </p:sp>
      <p:pic>
        <p:nvPicPr>
          <p:cNvPr id="7" name="Grafik 6" descr="Ein Bild, das Text, ausgestaltet, bemalt, Kasten enthält.&#10;&#10;Automatisch generierte Beschreibung">
            <a:extLst>
              <a:ext uri="{FF2B5EF4-FFF2-40B4-BE49-F238E27FC236}">
                <a16:creationId xmlns:a16="http://schemas.microsoft.com/office/drawing/2014/main" id="{3FA9FA9F-5971-214A-96D7-187EF25D56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217" y="1253934"/>
            <a:ext cx="9072542" cy="5102416"/>
          </a:xfrm>
          <a:prstGeom prst="rect">
            <a:avLst/>
          </a:prstGeom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8291D48D-B0BF-6C46-908E-557D60468A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169" y="52794"/>
            <a:ext cx="3598878" cy="331617"/>
          </a:xfrm>
        </p:spPr>
        <p:txBody>
          <a:bodyPr/>
          <a:lstStyle/>
          <a:p>
            <a:r>
              <a:rPr lang="de-DE" dirty="0"/>
              <a:t>1. Linien</a:t>
            </a:r>
          </a:p>
        </p:txBody>
      </p:sp>
    </p:spTree>
    <p:extLst>
      <p:ext uri="{BB962C8B-B14F-4D97-AF65-F5344CB8AC3E}">
        <p14:creationId xmlns:p14="http://schemas.microsoft.com/office/powerpoint/2010/main" val="391013792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Linien in Cartoons</a:t>
            </a:r>
          </a:p>
        </p:txBody>
      </p:sp>
      <p:pic>
        <p:nvPicPr>
          <p:cNvPr id="10" name="Grafik 9" descr="Ein Bild, das Zubehör enthält.&#10;&#10;Automatisch generierte Beschreibung">
            <a:extLst>
              <a:ext uri="{FF2B5EF4-FFF2-40B4-BE49-F238E27FC236}">
                <a16:creationId xmlns:a16="http://schemas.microsoft.com/office/drawing/2014/main" id="{43849A73-0B7D-AB43-91AE-67092CF372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729" y="1253766"/>
            <a:ext cx="9272542" cy="5102584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9E46C85F-9F9C-3947-A4ED-572F56A762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169" y="52794"/>
            <a:ext cx="3598878" cy="331617"/>
          </a:xfrm>
        </p:spPr>
        <p:txBody>
          <a:bodyPr/>
          <a:lstStyle/>
          <a:p>
            <a:r>
              <a:rPr lang="de-DE" dirty="0"/>
              <a:t>1. Linien</a:t>
            </a:r>
          </a:p>
        </p:txBody>
      </p:sp>
    </p:spTree>
    <p:extLst>
      <p:ext uri="{BB962C8B-B14F-4D97-AF65-F5344CB8AC3E}">
        <p14:creationId xmlns:p14="http://schemas.microsoft.com/office/powerpoint/2010/main" val="408387812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Linien in Cartoons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94E5C81-8131-AA4A-B0AD-64288FB9FE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050" y="1253766"/>
            <a:ext cx="9105900" cy="5122069"/>
          </a:xfrm>
          <a:prstGeom prst="rect">
            <a:avLst/>
          </a:prstGeom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F874176E-AA83-D545-BEA4-1679BF4BD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169" y="52794"/>
            <a:ext cx="3598878" cy="331617"/>
          </a:xfrm>
        </p:spPr>
        <p:txBody>
          <a:bodyPr/>
          <a:lstStyle/>
          <a:p>
            <a:r>
              <a:rPr lang="de-DE" dirty="0"/>
              <a:t>1. Linien</a:t>
            </a:r>
          </a:p>
        </p:txBody>
      </p:sp>
    </p:spTree>
    <p:extLst>
      <p:ext uri="{BB962C8B-B14F-4D97-AF65-F5344CB8AC3E}">
        <p14:creationId xmlns:p14="http://schemas.microsoft.com/office/powerpoint/2010/main" val="224624466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DE13CD2-4F44-E641-9972-2FF0CA955B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21.12.21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FC1AC3-7B75-1F49-B43F-C8825EB00D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F720C7-59A4-4F40-AA25-A10620435D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794BC9-27C7-FB42-A7A1-14C4E023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Linien in Abbildungen?</a:t>
            </a:r>
          </a:p>
        </p:txBody>
      </p:sp>
      <p:pic>
        <p:nvPicPr>
          <p:cNvPr id="1025" name="Picture 1" descr="page4image36640448">
            <a:extLst>
              <a:ext uri="{FF2B5EF4-FFF2-40B4-BE49-F238E27FC236}">
                <a16:creationId xmlns:a16="http://schemas.microsoft.com/office/drawing/2014/main" id="{593B83AA-7CBB-0E43-977C-5E3A7051D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44709" y="1260259"/>
            <a:ext cx="4283794" cy="50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page4image36640448">
            <a:extLst>
              <a:ext uri="{FF2B5EF4-FFF2-40B4-BE49-F238E27FC236}">
                <a16:creationId xmlns:a16="http://schemas.microsoft.com/office/drawing/2014/main" id="{CC66C26F-57E8-574C-95E9-0286B5D9A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34752" y="1260259"/>
            <a:ext cx="4212541" cy="50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3A8678EC-D334-FE4F-A696-92DFF8E27F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169" y="52794"/>
            <a:ext cx="3598878" cy="331617"/>
          </a:xfrm>
        </p:spPr>
        <p:txBody>
          <a:bodyPr/>
          <a:lstStyle/>
          <a:p>
            <a:r>
              <a:rPr lang="de-DE" dirty="0"/>
              <a:t>1. Linien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A2F8ECF0-42B5-084D-ADAF-6906E4A3106F}"/>
              </a:ext>
            </a:extLst>
          </p:cNvPr>
          <p:cNvSpPr txBox="1">
            <a:spLocks/>
          </p:cNvSpPr>
          <p:nvPr/>
        </p:nvSpPr>
        <p:spPr>
          <a:xfrm>
            <a:off x="3218056" y="6374925"/>
            <a:ext cx="5755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b="0" i="0" kern="120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900"/>
              <a:t>Skulmowski, A., &amp; Rey, G. D. (2020). The realism paradox: Realism can act as a form of signaling despite being associated with cognitive load. </a:t>
            </a:r>
            <a:r>
              <a:rPr lang="de-CH" sz="900" i="1"/>
              <a:t>Human Behavior and Emerging Technologies</a:t>
            </a:r>
            <a:r>
              <a:rPr lang="de-CH" sz="900"/>
              <a:t>, </a:t>
            </a:r>
            <a:r>
              <a:rPr lang="de-CH" sz="900" i="1"/>
              <a:t>2</a:t>
            </a:r>
            <a:r>
              <a:rPr lang="de-CH" sz="900"/>
              <a:t>(3), 251-258.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229853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</Words>
  <Application>Microsoft Macintosh PowerPoint</Application>
  <PresentationFormat>Breitbild</PresentationFormat>
  <Paragraphs>184</Paragraphs>
  <Slides>31</Slides>
  <Notes>28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8" baseType="lpstr">
      <vt:lpstr>Aileron</vt:lpstr>
      <vt:lpstr>Aileron Black</vt:lpstr>
      <vt:lpstr>Aileron Heavy</vt:lpstr>
      <vt:lpstr>Aileron Thin</vt:lpstr>
      <vt:lpstr>Arial</vt:lpstr>
      <vt:lpstr>Calibri</vt:lpstr>
      <vt:lpstr>Standard</vt:lpstr>
      <vt:lpstr>PowerPoint-Präsentation</vt:lpstr>
      <vt:lpstr>Was wird hier animiert?</vt:lpstr>
      <vt:lpstr>Was wird hier animiert?</vt:lpstr>
      <vt:lpstr>PowerPoint-Präsentation</vt:lpstr>
      <vt:lpstr>Linien in Cartoons</vt:lpstr>
      <vt:lpstr>Linien in Cartoons</vt:lpstr>
      <vt:lpstr>Linien in Cartoons</vt:lpstr>
      <vt:lpstr>Linien in Cartoons</vt:lpstr>
      <vt:lpstr>Linien in Abbildungen?</vt:lpstr>
      <vt:lpstr>3D oder Linien?</vt:lpstr>
      <vt:lpstr>PowerPoint-Präsentation</vt:lpstr>
      <vt:lpstr>Linien mit Freestyle erstellen</vt:lpstr>
      <vt:lpstr>Beispieldatei «Freestyle»</vt:lpstr>
      <vt:lpstr>Beispieldatei «Freestyle»</vt:lpstr>
      <vt:lpstr>Beispieldatei «Freestyle»</vt:lpstr>
      <vt:lpstr>Beispieldatei «Freestyle» (Szene «2_Freestyle»)</vt:lpstr>
      <vt:lpstr>Beispieldatei « Freestyle» (Szene « 2_Freestyle»)</vt:lpstr>
      <vt:lpstr>Szene «2_Freestyle»: Weisse Linien</vt:lpstr>
      <vt:lpstr>Szene «2_Freestyle»: Schwarze Linien</vt:lpstr>
      <vt:lpstr>Szene «2_Freestyle»: Kombinierte Linien</vt:lpstr>
      <vt:lpstr>Freestyle</vt:lpstr>
      <vt:lpstr>Linien als Teil des Objektes erstellen</vt:lpstr>
      <vt:lpstr>Linien als Teil des Objektes erstellen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Inhaltliche Punkte</vt:lpstr>
      <vt:lpstr>PowerPoint-Präsentation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157</cp:revision>
  <dcterms:created xsi:type="dcterms:W3CDTF">2021-06-17T16:14:48Z</dcterms:created>
  <dcterms:modified xsi:type="dcterms:W3CDTF">2025-03-08T19:21:38Z</dcterms:modified>
</cp:coreProperties>
</file>